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Lato" panose="020F0502020204030203" pitchFamily="34" charset="77"/>
      <p:regular r:id="rId13"/>
      <p:bold r:id="rId14"/>
      <p:italic r:id="rId15"/>
      <p:boldItalic r:id="rId16"/>
    </p:embeddedFont>
    <p:embeddedFont>
      <p:font typeface="Merriweather" pitchFamily="2" charset="77"/>
      <p:regular r:id="rId17"/>
      <p:bold r:id="rId18"/>
      <p:italic r:id="rId19"/>
      <p:boldItalic r:id="rId20"/>
    </p:embeddedFont>
    <p:embeddedFont>
      <p:font typeface="Playfair Display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3913"/>
  </p:normalViewPr>
  <p:slideViewPr>
    <p:cSldViewPr snapToGrid="0">
      <p:cViewPr varScale="1">
        <p:scale>
          <a:sx n="116" d="100"/>
          <a:sy n="116" d="100"/>
        </p:scale>
        <p:origin x="408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8f8401ead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f8f8401ead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Additional Resources: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1) https://</a:t>
            </a:r>
            <a:r>
              <a:rPr lang="en-US" dirty="0" err="1"/>
              <a:t>www.forbes.com</a:t>
            </a:r>
            <a:r>
              <a:rPr lang="en-US" dirty="0"/>
              <a:t>/sites/</a:t>
            </a:r>
            <a:r>
              <a:rPr lang="en-US" dirty="0" err="1"/>
              <a:t>johnhall</a:t>
            </a:r>
            <a:r>
              <a:rPr lang="en-US" dirty="0"/>
              <a:t>/2013/08/18/13-simple-ways-you-can-have-more-meaningful-conversations/?</a:t>
            </a:r>
            <a:r>
              <a:rPr lang="en-US" dirty="0" err="1"/>
              <a:t>sh</a:t>
            </a:r>
            <a:r>
              <a:rPr lang="en-US" dirty="0"/>
              <a:t>=564bcf224fe9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2) https://</a:t>
            </a:r>
            <a:r>
              <a:rPr lang="en-US" dirty="0" err="1"/>
              <a:t>www.linkedin.com</a:t>
            </a:r>
            <a:r>
              <a:rPr lang="en-US" dirty="0"/>
              <a:t>/pulse/interviews-leading-meaningful-conversations-</a:t>
            </a:r>
            <a:r>
              <a:rPr lang="en-US" dirty="0" err="1"/>
              <a:t>ritu</a:t>
            </a:r>
            <a:r>
              <a:rPr lang="en-US" dirty="0"/>
              <a:t>-</a:t>
            </a:r>
            <a:r>
              <a:rPr lang="en-US" dirty="0" err="1"/>
              <a:t>bana</a:t>
            </a:r>
            <a:r>
              <a:rPr lang="en-US" dirty="0"/>
              <a:t>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8f8401ead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f8f8401ead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8f8401ead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8f8401ead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 19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f8f8401ea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f8f8401ea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page 32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f8f8401ea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f8f8401ead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age 41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8f8401ead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8f8401ead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age 102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8f8401ead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f8f8401ead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age 148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8f8401ea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f8f8401ea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age 162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8f8401ead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8f8401ead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age 194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katelyn.desautels@uconn.edu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Have Meaningful Conversations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Sarah Rozenthuler</a:t>
            </a:r>
            <a:endParaRPr/>
          </a:p>
        </p:txBody>
      </p:sp>
      <p:pic>
        <p:nvPicPr>
          <p:cNvPr id="2" name="Slide1.m4a">
            <a:hlinkClick r:id="" action="ppaction://media"/>
            <a:extLst>
              <a:ext uri="{FF2B5EF4-FFF2-40B4-BE49-F238E27FC236}">
                <a16:creationId xmlns:a16="http://schemas.microsoft.com/office/drawing/2014/main" id="{A77D7F80-69B4-E341-BFFB-2570C9393E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80400" y="4326659"/>
            <a:ext cx="728518" cy="7285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509550" y="202912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If you have any questions, feel free to reach out to me at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katelyn.desautels@uconn.edu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“How to Have Meaningful Conversations”</a:t>
            </a:r>
            <a:endParaRPr dirty="0"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1200"/>
              </a:spcBef>
              <a:spcAft>
                <a:spcPts val="0"/>
              </a:spcAft>
              <a:buSzPts val="800"/>
              <a:buChar char="●"/>
            </a:pPr>
            <a:r>
              <a:rPr lang="en" sz="120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Meaningful conversation is the single most effective way to bring about real change and growth in your life. This book expresses key tools on how to facilitate these conversations. </a:t>
            </a:r>
            <a:endParaRPr sz="120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Merriweather"/>
              <a:buChar char="●"/>
            </a:pPr>
            <a:r>
              <a:rPr lang="en" sz="120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Each of the 7 chapters guides readers through a 7-point plan to help grow in confidence and achieve lasting results.</a:t>
            </a:r>
            <a:endParaRPr sz="120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0875" y="1152475"/>
            <a:ext cx="3895349" cy="219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2">
            <a:hlinkClick r:id="" action="ppaction://media"/>
            <a:extLst>
              <a:ext uri="{FF2B5EF4-FFF2-40B4-BE49-F238E27FC236}">
                <a16:creationId xmlns:a16="http://schemas.microsoft.com/office/drawing/2014/main" id="{C592D6B9-56C1-3E40-95D3-C14075E59E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59788" y="4439726"/>
            <a:ext cx="528348" cy="5283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 #1 </a:t>
            </a: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b="1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Call up your courage - to right a wrong, be bold, don't avoid tough subjects</a:t>
            </a:r>
            <a:endParaRPr sz="1450" b="1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120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 i="1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American Behavioral Scientists </a:t>
            </a: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(February, 2004) published a compelling piece of research that observed the conversations of 60 management teams, each team about 8 members.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The researchers found that high-performing teams talked together in ways that were distinct from low-performing teams…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○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Asked questions as often as they asserted their own opinions (a 1:1 ratio between enquiry and advocacy)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○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Showed as much interest in others as they did themselves (a 1:1 ratio between focus on self and on others)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○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Made more positive than negative comments (a 3:1 ratio of positivity to negativity)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" name="Slide3">
            <a:hlinkClick r:id="" action="ppaction://media"/>
            <a:extLst>
              <a:ext uri="{FF2B5EF4-FFF2-40B4-BE49-F238E27FC236}">
                <a16:creationId xmlns:a16="http://schemas.microsoft.com/office/drawing/2014/main" id="{0D0F3C3E-99BA-D24C-9A5E-5ADD9CFE19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27028" y="4429133"/>
            <a:ext cx="549534" cy="5495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5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 #2 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b="1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Create a Container - to renew a relationship, talk about what's been lost/forgotten</a:t>
            </a:r>
            <a:endParaRPr sz="1450" b="1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120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Careers have been languished, marriages have dwindled and friendships have withered all because of our inability to talk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 b="1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It’s Harder to Build Trust </a:t>
            </a: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- with electronic communication we don’t have the social cues that we rely on to decode messages. Without face-to-face communication, we miss the resonance of the person’s tone of voice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 b="1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People are Less Likely to be Honest</a:t>
            </a: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when we can hide behind an email or text, it becomes more tempting to lie. 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 b="1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It’s Easier to Disagree</a:t>
            </a: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because the communication happens at a distance, we can disconnect more easily.</a:t>
            </a:r>
            <a:endParaRPr sz="10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 b="1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Misunderstandings are more likely</a:t>
            </a: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because there’s usually a delay between a message being sent and reply being received, it’s harder to create a flow in the communication. 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" name="Slide4">
            <a:hlinkClick r:id="" action="ppaction://media"/>
            <a:extLst>
              <a:ext uri="{FF2B5EF4-FFF2-40B4-BE49-F238E27FC236}">
                <a16:creationId xmlns:a16="http://schemas.microsoft.com/office/drawing/2014/main" id="{A50A9E02-21F8-CD4B-AB56-B7C3DCC052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2181" y="4410140"/>
            <a:ext cx="587519" cy="5875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 #3 </a:t>
            </a:r>
            <a:endParaRPr dirty="0"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Intend the Message You Send - talk about what you really want</a:t>
            </a:r>
            <a:endParaRPr sz="1450" b="1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7177" algn="l" rtl="0">
              <a:spcBef>
                <a:spcPts val="120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●"/>
            </a:pP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There are 7 thought patterns that cause barriers to a conversation.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●"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Inhibitor 1 </a:t>
            </a: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- “I can’t talk about it” 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○"/>
            </a:pP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We don’t know how the other person will respond, how talking will impact our relationship and how our life will change as a result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●"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Inhibitor 2 </a:t>
            </a: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- “I don’t know how to reach out”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○"/>
            </a:pP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Thinking that we don’t have the resources to handle the conversation, we turn away from talking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●"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Inhibitor 3</a:t>
            </a: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“I can’t decide what to do”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○"/>
            </a:pP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We’re not clear exactly what to say, we tell ourselves it’s better not to say anything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●"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Inhibitor 4</a:t>
            </a: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“I don’t want to hurt their feelings”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○"/>
            </a:pP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Sometimes our truth changes and we think we’ll betray someone if we voice how we now feel 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●"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Inhibitor 5 </a:t>
            </a: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- “I don’t know what to say”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○"/>
            </a:pP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Sensing that we might be judged and found unworthy, we go silent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●"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Inhibitor 6 </a:t>
            </a: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- “I’m right, you’re wrong”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○"/>
            </a:pP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We’re sometimes willing to end a relationship, walk out of a job, or damage our health all because we want to feel that we’re right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●"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Inhibitor 7</a:t>
            </a: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“It’s too hard to talk about it”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914400" lvl="1" indent="-277177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ct val="62068"/>
              <a:buFont typeface="Merriweather"/>
              <a:buChar char="○"/>
            </a:pP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When we think that there’s a battle ahead, we stiffen up and the atmosphere becomes taut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" name="Slide5">
            <a:hlinkClick r:id="" action="ppaction://media"/>
            <a:extLst>
              <a:ext uri="{FF2B5EF4-FFF2-40B4-BE49-F238E27FC236}">
                <a16:creationId xmlns:a16="http://schemas.microsoft.com/office/drawing/2014/main" id="{A5595BEB-52FD-9C4B-B17E-299F00B8DE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14183" y="4417851"/>
            <a:ext cx="525124" cy="5251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3151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 #4 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Connect with Respect - voice your deepest desires and honor the other person</a:t>
            </a:r>
            <a:endParaRPr sz="1450" b="1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120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There are 4 basic actions that can be made in any conversation. Each action brings a different intention and a distinct quality to how we talk together: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5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120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A “move” brings direction</a:t>
            </a: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by saying, for example, “I suggest we talk about…”, “I think we should decide to…”, “My proposal is that we…”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A “follow” brings completion</a:t>
            </a: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by saying, for example, “I agree that…”, “I support the suggestion to…”, “Let’s do as you say and…”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An “oppose” brings correction </a:t>
            </a: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- by saying, for example, “I disagree with…”, “I see things differently in that…”, “My challenge to that is…”</a:t>
            </a:r>
            <a:endParaRPr sz="14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A “</a:t>
            </a:r>
            <a:r>
              <a:rPr lang="en" sz="1450" b="1" dirty="0" err="1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bystand</a:t>
            </a:r>
            <a:r>
              <a:rPr lang="en" sz="145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” brings perspective </a:t>
            </a:r>
            <a:r>
              <a:rPr lang="en" sz="145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by saying, for example, “I’m noticing that…”, “It seems there is a dilemma here…”, “What I’m observing is that…”</a:t>
            </a:r>
            <a:endParaRPr dirty="0"/>
          </a:p>
        </p:txBody>
      </p:sp>
      <p:pic>
        <p:nvPicPr>
          <p:cNvPr id="2" name="Slide6">
            <a:hlinkClick r:id="" action="ppaction://media"/>
            <a:extLst>
              <a:ext uri="{FF2B5EF4-FFF2-40B4-BE49-F238E27FC236}">
                <a16:creationId xmlns:a16="http://schemas.microsoft.com/office/drawing/2014/main" id="{2D7ACC24-F0E4-CF48-8347-7D4797E072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1933" y="4393883"/>
            <a:ext cx="533119" cy="5331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 #5 </a:t>
            </a: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buNone/>
            </a:pPr>
            <a:r>
              <a:rPr lang="en-US" sz="1450" b="1" dirty="0">
                <a:solidFill>
                  <a:srgbClr val="181818"/>
                </a:solidFill>
                <a:latin typeface="Merriweather"/>
                <a:ea typeface="Merriweather"/>
                <a:cs typeface="Merriweather"/>
                <a:sym typeface="Merriweather"/>
              </a:rPr>
              <a:t>Speak your truth - say "hard truths”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-US" sz="1450" dirty="0">
                <a:solidFill>
                  <a:srgbClr val="181818"/>
                </a:solidFill>
                <a:latin typeface="Merriweather"/>
                <a:ea typeface="Merriweather"/>
                <a:cs typeface="Merriweather"/>
                <a:sym typeface="Merriweather"/>
              </a:rPr>
              <a:t>Remember to express yourself OFT’N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-US" sz="1450" b="1" dirty="0">
                <a:solidFill>
                  <a:srgbClr val="181818"/>
                </a:solidFill>
                <a:latin typeface="Merriweather"/>
                <a:ea typeface="Merriweather"/>
                <a:cs typeface="Merriweather"/>
                <a:sym typeface="Merriweather"/>
              </a:rPr>
              <a:t>O is for Observation – </a:t>
            </a:r>
            <a:r>
              <a:rPr lang="en-US" sz="1450" dirty="0">
                <a:solidFill>
                  <a:srgbClr val="181818"/>
                </a:solidFill>
                <a:latin typeface="Merriweather"/>
                <a:ea typeface="Merriweather"/>
                <a:cs typeface="Merriweather"/>
                <a:sym typeface="Merriweather"/>
              </a:rPr>
              <a:t>Focus on the facts. Leave to one side your judgements, opinions, and assertions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-US" sz="1450" b="1" dirty="0">
                <a:solidFill>
                  <a:srgbClr val="181818"/>
                </a:solidFill>
                <a:latin typeface="Merriweather"/>
                <a:ea typeface="Merriweather"/>
                <a:cs typeface="Merriweather"/>
                <a:sym typeface="Merriweather"/>
              </a:rPr>
              <a:t>F is for Feeling – </a:t>
            </a:r>
            <a:r>
              <a:rPr lang="en-US" sz="1450" dirty="0">
                <a:solidFill>
                  <a:srgbClr val="181818"/>
                </a:solidFill>
                <a:latin typeface="Merriweather"/>
                <a:ea typeface="Merriweather"/>
                <a:cs typeface="Merriweather"/>
                <a:sym typeface="Merriweather"/>
              </a:rPr>
              <a:t>Express your happiness, sadness, anger, envy, shame, fear or other emotion using simile “I” statements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-US" sz="1450" b="1" dirty="0">
                <a:solidFill>
                  <a:srgbClr val="181818"/>
                </a:solidFill>
                <a:latin typeface="Merriweather"/>
                <a:ea typeface="Merriweather"/>
                <a:cs typeface="Merriweather"/>
                <a:sym typeface="Merriweather"/>
              </a:rPr>
              <a:t>T is for Thinking – </a:t>
            </a:r>
            <a:r>
              <a:rPr lang="en-US" sz="1450" dirty="0">
                <a:solidFill>
                  <a:srgbClr val="181818"/>
                </a:solidFill>
                <a:latin typeface="Merriweather"/>
                <a:ea typeface="Merriweather"/>
                <a:cs typeface="Merriweather"/>
                <a:sym typeface="Merriweather"/>
              </a:rPr>
              <a:t>Speak of “what’s working” and “what’s not working”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-US" sz="1450" b="1" dirty="0">
                <a:solidFill>
                  <a:srgbClr val="181818"/>
                </a:solidFill>
                <a:latin typeface="Merriweather"/>
                <a:ea typeface="Merriweather"/>
                <a:cs typeface="Merriweather"/>
                <a:sym typeface="Merriweather"/>
              </a:rPr>
              <a:t>N is for Needs – </a:t>
            </a:r>
            <a:r>
              <a:rPr lang="en-US" sz="1450" dirty="0">
                <a:solidFill>
                  <a:srgbClr val="181818"/>
                </a:solidFill>
                <a:latin typeface="Merriweather"/>
                <a:ea typeface="Merriweather"/>
                <a:cs typeface="Merriweather"/>
                <a:sym typeface="Merriweather"/>
              </a:rPr>
              <a:t>Request what you need. Take responsibility for what you want to be different</a:t>
            </a:r>
            <a:endParaRPr sz="105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Slide7">
            <a:hlinkClick r:id="" action="ppaction://media"/>
            <a:extLst>
              <a:ext uri="{FF2B5EF4-FFF2-40B4-BE49-F238E27FC236}">
                <a16:creationId xmlns:a16="http://schemas.microsoft.com/office/drawing/2014/main" id="{DCE8D789-7082-9343-AFE3-C080CC7F61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0355" y="4458402"/>
            <a:ext cx="490996" cy="4909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2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 #6 </a:t>
            </a:r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311700" y="837282"/>
            <a:ext cx="8520600" cy="40430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Surrender your story - talk about possibilities</a:t>
            </a:r>
            <a:endParaRPr sz="2200" b="1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90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The following steps will help you surrender your story…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90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Marshal your resources</a:t>
            </a:r>
            <a:r>
              <a:rPr lang="en" sz="190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make the most of any external sources of support that will help you to prepare for the conversation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90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Look for the light</a:t>
            </a:r>
            <a:r>
              <a:rPr lang="en" sz="190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leverage inner resources, such as your optimism, sensitivity and resilience. Be clear what your natural strengths are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90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Change what’s changeable</a:t>
            </a:r>
            <a:r>
              <a:rPr lang="en" sz="190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-pay attention to what you can change in your situation rather than what you can’t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90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Detach from the drama </a:t>
            </a:r>
            <a:r>
              <a:rPr lang="en" sz="190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- write down a previous unsatisfactory conversation you’ve had, including your unexpressed thoughts and feelings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90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See your story </a:t>
            </a:r>
            <a:r>
              <a:rPr lang="en" sz="190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- identify the troublesome emotions you experienced during an unsatisfactory conversation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90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Stop the sabotage </a:t>
            </a:r>
            <a:r>
              <a:rPr lang="en" sz="190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- identify where in your inner dialogue you were blaming yourself</a:t>
            </a:r>
          </a:p>
          <a:p>
            <a:pPr lvl="0" indent="-279400">
              <a:spcBef>
                <a:spcPts val="1200"/>
              </a:spcBef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900" b="1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Speak the unspoken</a:t>
            </a:r>
            <a:r>
              <a:rPr lang="en" sz="1900" dirty="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- notice the helpful, intuitive thoughts that bubble up inside during a conversation</a:t>
            </a:r>
            <a:endParaRPr sz="1900" dirty="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" name="Slide8">
            <a:hlinkClick r:id="" action="ppaction://media"/>
            <a:extLst>
              <a:ext uri="{FF2B5EF4-FFF2-40B4-BE49-F238E27FC236}">
                <a16:creationId xmlns:a16="http://schemas.microsoft.com/office/drawing/2014/main" id="{9414D488-33E9-DE4F-B8D6-214B9A1AE1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59463" y="4477479"/>
            <a:ext cx="490996" cy="4909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 #7 </a:t>
            </a:r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b="1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Find closure - make the conversation the tart of a new beginning</a:t>
            </a:r>
            <a:endParaRPr sz="1450" b="1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120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Positive emotions and behaviors help people and conversations to flourish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Feeling grateful, showing enthusiasm or saying what we like makes us happier; healthier and more resilient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Negativity in a conversation occurs when we get irritable, show contempt or express disdain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Negativity is also associated with taking more days off sick, worse physical health and poorer relationships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Research published by Barbara Fredrickson and Marcial Losada in the </a:t>
            </a:r>
            <a:r>
              <a:rPr lang="en" sz="1450" i="1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American Psychologist </a:t>
            </a: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(2005) shows that the balance of positivity and negativity is crucial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In a healthy conversation, there are three or more positive statements for every negative expression. This 3:1 ratio reflects that “bad is stronger than “good”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rgbClr val="181818"/>
              </a:buClr>
              <a:buSzPts val="800"/>
              <a:buFont typeface="Merriweather"/>
              <a:buChar char="●"/>
            </a:pPr>
            <a:r>
              <a:rPr lang="en" sz="1450">
                <a:solidFill>
                  <a:srgbClr val="181818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When the toxicity of a negative statement is outnumbered by appreciative comments, it can change the conversation and change our life</a:t>
            </a:r>
            <a:endParaRPr sz="1450">
              <a:solidFill>
                <a:srgbClr val="181818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" name="Slide9">
            <a:hlinkClick r:id="" action="ppaction://media"/>
            <a:extLst>
              <a:ext uri="{FF2B5EF4-FFF2-40B4-BE49-F238E27FC236}">
                <a16:creationId xmlns:a16="http://schemas.microsoft.com/office/drawing/2014/main" id="{96C47E9F-A441-8049-9DCD-16328DB40F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67856" y="4485849"/>
            <a:ext cx="515051" cy="5150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2249</TotalTime>
  <Words>1240</Words>
  <Application>Microsoft Macintosh PowerPoint</Application>
  <PresentationFormat>On-screen Show (16:9)</PresentationFormat>
  <Paragraphs>89</Paragraphs>
  <Slides>10</Slides>
  <Notes>10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Lato</vt:lpstr>
      <vt:lpstr>Merriweather</vt:lpstr>
      <vt:lpstr>Playfair Display</vt:lpstr>
      <vt:lpstr>Coral</vt:lpstr>
      <vt:lpstr>How to Have Meaningful Conversations</vt:lpstr>
      <vt:lpstr>“How to Have Meaningful Conversations”</vt:lpstr>
      <vt:lpstr>Tip #1 </vt:lpstr>
      <vt:lpstr>Tip #2 </vt:lpstr>
      <vt:lpstr>Tip #3 </vt:lpstr>
      <vt:lpstr>Tip #4 </vt:lpstr>
      <vt:lpstr>Tip #5 </vt:lpstr>
      <vt:lpstr>Tip #6 </vt:lpstr>
      <vt:lpstr>Tip #7 </vt:lpstr>
      <vt:lpstr>Thank You!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Have Meaningful Conversations</dc:title>
  <cp:lastModifiedBy>Microsoft Office User</cp:lastModifiedBy>
  <cp:revision>9</cp:revision>
  <dcterms:modified xsi:type="dcterms:W3CDTF">2021-10-17T12:59:59Z</dcterms:modified>
</cp:coreProperties>
</file>